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0"/>
  </p:notesMasterIdLst>
  <p:handoutMasterIdLst>
    <p:handoutMasterId r:id="rId31"/>
  </p:handoutMasterIdLst>
  <p:sldIdLst>
    <p:sldId id="309" r:id="rId2"/>
    <p:sldId id="681" r:id="rId3"/>
    <p:sldId id="683" r:id="rId4"/>
    <p:sldId id="705" r:id="rId5"/>
    <p:sldId id="706" r:id="rId6"/>
    <p:sldId id="708" r:id="rId7"/>
    <p:sldId id="730" r:id="rId8"/>
    <p:sldId id="707" r:id="rId9"/>
    <p:sldId id="709" r:id="rId10"/>
    <p:sldId id="711" r:id="rId11"/>
    <p:sldId id="710" r:id="rId12"/>
    <p:sldId id="712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2" r:id="rId21"/>
    <p:sldId id="721" r:id="rId22"/>
    <p:sldId id="724" r:id="rId23"/>
    <p:sldId id="725" r:id="rId24"/>
    <p:sldId id="728" r:id="rId25"/>
    <p:sldId id="727" r:id="rId26"/>
    <p:sldId id="726" r:id="rId27"/>
    <p:sldId id="731" r:id="rId28"/>
    <p:sldId id="729" r:id="rId29"/>
  </p:sldIdLst>
  <p:sldSz cx="9144000" cy="6858000" type="screen4x3"/>
  <p:notesSz cx="6881813" cy="9120188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CA1"/>
    <a:srgbClr val="ECFC97"/>
    <a:srgbClr val="EBF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9042" autoAdjust="0"/>
  </p:normalViewPr>
  <p:slideViewPr>
    <p:cSldViewPr snapToGrid="0">
      <p:cViewPr varScale="1">
        <p:scale>
          <a:sx n="128" d="100"/>
          <a:sy n="128" d="100"/>
        </p:scale>
        <p:origin x="23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2"/>
    </p:cViewPr>
  </p:sorterViewPr>
  <p:notesViewPr>
    <p:cSldViewPr snapToGrid="0">
      <p:cViewPr varScale="1">
        <p:scale>
          <a:sx n="304" d="100"/>
          <a:sy n="304" d="100"/>
        </p:scale>
        <p:origin x="208" y="25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5BC45-66ED-47E2-893A-D3BABCDC3A5A}" type="datetimeFigureOut">
              <a:rPr lang="en-US" smtClean="0"/>
              <a:t>8/6/21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4A6EE-3614-47CD-9362-DDC8AEA1C5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40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F0A6E-7066-444F-9154-C920A97B19B6}" type="datetimeFigureOut">
              <a:rPr lang="en-US" smtClean="0"/>
              <a:t>8/6/21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1139825"/>
            <a:ext cx="4103687" cy="307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389090"/>
            <a:ext cx="5505450" cy="35910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3DCC-7281-48A2-81AB-205AFF0B9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9063" y="1139825"/>
            <a:ext cx="4103687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0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37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2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19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15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64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5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65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14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40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32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64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178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66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292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97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956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79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469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55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05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9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54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7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91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12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7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7620000" cy="1219200"/>
          </a:xfrm>
        </p:spPr>
        <p:txBody>
          <a:bodyPr anchor="t" anchorCtr="0"/>
          <a:lstStyle>
            <a:lvl1pPr algn="ctr">
              <a:defRPr sz="240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4648200"/>
            <a:ext cx="6096000" cy="914400"/>
          </a:xfrm>
        </p:spPr>
        <p:txBody>
          <a:bodyPr/>
          <a:lstStyle>
            <a:lvl1pPr marL="0" indent="0" algn="r">
              <a:buNone/>
              <a:defRPr sz="1500">
                <a:solidFill>
                  <a:schemeClr val="tx2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  <a:lvl2pPr marL="342875" indent="0" algn="ctr">
              <a:buNone/>
            </a:lvl2pPr>
            <a:lvl3pPr marL="685749" indent="0" algn="ctr">
              <a:buNone/>
            </a:lvl3pPr>
            <a:lvl4pPr marL="1028624" indent="0" algn="ctr">
              <a:buNone/>
            </a:lvl4pPr>
            <a:lvl5pPr marL="1371498" indent="0" algn="ctr">
              <a:buNone/>
            </a:lvl5pPr>
            <a:lvl6pPr marL="1714373" indent="0" algn="ctr">
              <a:buNone/>
            </a:lvl6pPr>
            <a:lvl7pPr marL="2057246" indent="0" algn="ctr">
              <a:buNone/>
            </a:lvl7pPr>
            <a:lvl8pPr marL="2400120" indent="0" algn="ctr">
              <a:buNone/>
            </a:lvl8pPr>
            <a:lvl9pPr marL="2742995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0634" y="5496950"/>
            <a:ext cx="2895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114036" y="5994576"/>
            <a:ext cx="634041" cy="1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6071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15100" y="6349313"/>
            <a:ext cx="21717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n w="90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0" name="Slide Number Placeholder 22"/>
          <p:cNvSpPr txBox="1">
            <a:spLocks/>
          </p:cNvSpPr>
          <p:nvPr/>
        </p:nvSpPr>
        <p:spPr>
          <a:xfrm>
            <a:off x="8610600" y="6491080"/>
            <a:ext cx="6096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b="0" kern="1200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900" b="1" smtClean="0"/>
              <a:pPr/>
              <a:t>‹#›</a:t>
            </a:fld>
            <a:endParaRPr lang="en-US" sz="9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>
            <a:lvl1pPr marL="205725" indent="-205725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marL="411450" indent="-205725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1710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382000" y="762000"/>
            <a:ext cx="609600" cy="2286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900" b="0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fld id="{E7122E10-4F2E-4725-A33A-6AB1F67B95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9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1" latinLnBrk="0" hangingPunct="1">
        <a:spcBef>
          <a:spcPct val="0"/>
        </a:spcBef>
        <a:buNone/>
        <a:defRPr kumimoji="0" sz="2400" b="1" kern="1200" cap="none" spc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solidFill>
            <a:schemeClr val="tx2"/>
          </a:solidFill>
          <a:effectLst>
            <a:reflection blurRad="12700" stA="28000" endPos="45000" dist="1000" dir="5400000" sy="-100000" algn="bl" rotWithShape="0"/>
          </a:effectLst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205725" indent="-205725" algn="l" rtl="0" eaLnBrk="1" latinLnBrk="0" hangingPunct="1">
        <a:spcBef>
          <a:spcPts val="450"/>
        </a:spcBef>
        <a:buClr>
          <a:schemeClr val="accent2"/>
        </a:buClr>
        <a:buSzPct val="100000"/>
        <a:buFont typeface="Tahoma" pitchFamily="34" charset="0"/>
        <a:buChar char="|"/>
        <a:defRPr kumimoji="0" sz="21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411450" indent="-205725" algn="l" rtl="0" eaLnBrk="1" latinLnBrk="0" hangingPunct="1">
        <a:spcBef>
          <a:spcPts val="375"/>
        </a:spcBef>
        <a:buClr>
          <a:schemeClr val="accent4"/>
        </a:buClr>
        <a:buSzPct val="76000"/>
        <a:buFont typeface="Wingdings 3" pitchFamily="18" charset="2"/>
        <a:buChar char=""/>
        <a:defRPr kumimoji="0" sz="18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617174" indent="-171438" algn="l" rtl="0" eaLnBrk="1" latinLnBrk="0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822899" indent="-171438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5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028624" indent="-171438" algn="l" rtl="0" eaLnBrk="1" latinLnBrk="0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234349" indent="-13715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498" indent="-13715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648" indent="-13715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797" indent="-13715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4008"/>
            <a:ext cx="9144000" cy="1070405"/>
          </a:xfrm>
        </p:spPr>
        <p:txBody>
          <a:bodyPr>
            <a:noAutofit/>
          </a:bodyPr>
          <a:lstStyle/>
          <a:p>
            <a:r>
              <a:rPr lang="en-US" sz="3900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FAFNIR: </a:t>
            </a:r>
            <a:br>
              <a:rPr lang="en-US" sz="3900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Accelerating Sparse Gathering by Using Efficient Near-Memory Intelligent Reduction</a:t>
            </a:r>
            <a:endParaRPr lang="en-US" sz="2800" dirty="0">
              <a:ln w="9000" cmpd="sng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421B79-7D7A-9440-97DD-05255ED087A2}"/>
              </a:ext>
            </a:extLst>
          </p:cNvPr>
          <p:cNvSpPr txBox="1">
            <a:spLocks/>
          </p:cNvSpPr>
          <p:nvPr/>
        </p:nvSpPr>
        <p:spPr>
          <a:xfrm>
            <a:off x="0" y="4309265"/>
            <a:ext cx="9144000" cy="1070405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b="1" kern="1200" cap="none" spc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 defTabSz="914400"/>
            <a:r>
              <a:rPr lang="en-US" dirty="0" err="1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Junseo</a:t>
            </a:r>
            <a:r>
              <a:rPr lang="en-US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Lee</a:t>
            </a:r>
          </a:p>
          <a:p>
            <a:pPr defTabSz="914400"/>
            <a:r>
              <a:rPr lang="en-US" sz="2000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Electrical and Computer Engineering</a:t>
            </a:r>
          </a:p>
          <a:p>
            <a:pPr defTabSz="914400"/>
            <a:r>
              <a:rPr lang="en-US" sz="2000" dirty="0">
                <a:ln w="9000" cmpd="sng">
                  <a:noFill/>
                  <a:prstDash val="solid"/>
                </a:ln>
                <a:solidFill>
                  <a:schemeClr val="accent2"/>
                </a:solidFill>
              </a:rPr>
              <a:t>Seoul National University</a:t>
            </a:r>
            <a:endParaRPr lang="en-US" sz="2000" dirty="0">
              <a:ln w="90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252"/>
    </mc:Choice>
    <mc:Fallback xmlns="">
      <p:transition advTm="292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Solutions of Memory-Intensive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1" y="1142999"/>
                <a:ext cx="9046028" cy="536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Compositional embedding (cont’d)</a:t>
                </a:r>
              </a:p>
              <a:p>
                <a:pPr lvl="1"/>
                <a:r>
                  <a:rPr lang="en-US" dirty="0"/>
                  <a:t>Partition (</a:t>
                </a:r>
                <a:r>
                  <a:rPr lang="en-US" dirty="0" err="1"/>
                  <a:t>emb</a:t>
                </a:r>
                <a:r>
                  <a:rPr lang="en-US" dirty="0"/>
                  <a:t> = embedding table)</a:t>
                </a:r>
              </a:p>
              <a:p>
                <a:pPr lvl="2"/>
                <a:r>
                  <a:rPr lang="en-US" dirty="0"/>
                  <a:t>Quotient-Remainder complementary partitions (2 </a:t>
                </a:r>
                <a:r>
                  <a:rPr lang="en-US" dirty="0" err="1"/>
                  <a:t>embs</a:t>
                </a:r>
                <a:r>
                  <a:rPr lang="en-US" dirty="0"/>
                  <a:t>) 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Generalized Quotient-Remainder complementary partitions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embs)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>
                  <a:buClr>
                    <a:prstClr val="white">
                      <a:shade val="50000"/>
                    </a:prstClr>
                  </a:buClr>
                </a:pPr>
                <a:r>
                  <a:rPr lang="en-US" dirty="0"/>
                  <a:t>Chinese remainder partitions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embs)</a:t>
                </a:r>
              </a:p>
              <a:p>
                <a:pPr marL="445736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Naïve partition (1 </a:t>
                </a:r>
                <a:r>
                  <a:rPr lang="en-US" dirty="0" err="1"/>
                  <a:t>emb</a:t>
                </a:r>
                <a:r>
                  <a:rPr lang="en-US" dirty="0"/>
                  <a:t>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Tradeoff: Model accuracy vs. Memory requirement (capacity, bandwidth)</a:t>
                </a:r>
              </a:p>
              <a:p>
                <a:pPr lvl="2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1" y="1142999"/>
                <a:ext cx="9046028" cy="5362303"/>
              </a:xfrm>
              <a:blipFill>
                <a:blip r:embed="rId3"/>
                <a:stretch>
                  <a:fillRect l="-982" t="-943" b="-70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48" y="5549865"/>
            <a:ext cx="16383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85" y="2257014"/>
            <a:ext cx="39624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67" y="3428862"/>
            <a:ext cx="4486275" cy="790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448" y="4686435"/>
            <a:ext cx="4010025" cy="361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346" y="3804416"/>
            <a:ext cx="19621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Solutions of Memory-Intensive Embedding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Tensor Casting (HPCA ’21)</a:t>
            </a:r>
          </a:p>
          <a:p>
            <a:pPr lvl="1"/>
            <a:r>
              <a:rPr lang="en-US" dirty="0"/>
              <a:t>Target: Backpropagation stage of embedding layer</a:t>
            </a:r>
          </a:p>
          <a:p>
            <a:pPr lvl="1"/>
            <a:r>
              <a:rPr lang="en-US" dirty="0"/>
              <a:t>Contribution</a:t>
            </a:r>
          </a:p>
          <a:p>
            <a:pPr lvl="2"/>
            <a:r>
              <a:rPr lang="en-US" dirty="0"/>
              <a:t>Gradient expand-coalesce operation is a bottleneck of backpropagation stage</a:t>
            </a:r>
          </a:p>
          <a:p>
            <a:pPr lvl="2"/>
            <a:r>
              <a:rPr lang="en-US" dirty="0"/>
              <a:t>Cast gradient expand-coalesce to tensor gather-reduce because it is just inverse process of gather-reduce operation</a:t>
            </a:r>
            <a:endParaRPr lang="en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91989"/>
            <a:ext cx="3197965" cy="31133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13" y="3699297"/>
            <a:ext cx="5425741" cy="24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1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Solutions of Memory-Intensive Embedding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Tensor Casting (HPCA ’21) (cont’d)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2" y="1769766"/>
            <a:ext cx="4125458" cy="3194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788272"/>
            <a:ext cx="4217089" cy="2070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52" y="4169091"/>
            <a:ext cx="4243461" cy="2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Solutions of Memory-Intensive Embedding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Tensor Casting (HPCA ’21) (cont’d)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060"/>
            <a:ext cx="4160512" cy="1916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979798"/>
            <a:ext cx="4218807" cy="41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Challenges of prior solutions</a:t>
            </a:r>
          </a:p>
          <a:p>
            <a:pPr lvl="1"/>
            <a:r>
              <a:rPr lang="en-US" dirty="0"/>
              <a:t>Data movement</a:t>
            </a:r>
          </a:p>
          <a:p>
            <a:pPr lvl="2"/>
            <a:r>
              <a:rPr lang="en-US" dirty="0"/>
              <a:t>(# queries) x (# vectors in a query) x (vector size) elements must be transferred from memory systems to cores: Memory bandwidth problem</a:t>
            </a:r>
          </a:p>
          <a:p>
            <a:pPr lvl="2"/>
            <a:r>
              <a:rPr lang="en-US" dirty="0"/>
              <a:t>Goal: reduce the amount of data movement</a:t>
            </a:r>
          </a:p>
          <a:p>
            <a:pPr lvl="1"/>
            <a:r>
              <a:rPr lang="en-US" dirty="0"/>
              <a:t>Lack of utilization of row buffer locality</a:t>
            </a:r>
          </a:p>
          <a:p>
            <a:pPr lvl="2"/>
            <a:r>
              <a:rPr lang="en-US" dirty="0" err="1"/>
              <a:t>TensorDIMM</a:t>
            </a:r>
            <a:endParaRPr lang="en-US" dirty="0"/>
          </a:p>
          <a:p>
            <a:pPr lvl="3"/>
            <a:r>
              <a:rPr lang="en-US" dirty="0"/>
              <a:t>column-major order, which breaks the row-buffer locality in the DRAM system</a:t>
            </a:r>
          </a:p>
          <a:p>
            <a:pPr lvl="3"/>
            <a:r>
              <a:rPr lang="en-US" dirty="0"/>
              <a:t>splitting embedding vectors across more ranks causes poor utilization of row-buffers</a:t>
            </a:r>
          </a:p>
          <a:p>
            <a:pPr lvl="1"/>
            <a:r>
              <a:rPr lang="en-US" dirty="0"/>
              <a:t>Relying on spatial locality</a:t>
            </a:r>
          </a:p>
          <a:p>
            <a:pPr lvl="2"/>
            <a:r>
              <a:rPr lang="en-US" dirty="0" err="1"/>
              <a:t>RecNMP</a:t>
            </a:r>
            <a:endParaRPr lang="en-US" dirty="0"/>
          </a:p>
          <a:p>
            <a:pPr lvl="3"/>
            <a:r>
              <a:rPr lang="en-US" dirty="0"/>
              <a:t>If low spatial locality, parallel compute at NDP is low compared to that of in theory, DIMM-level </a:t>
            </a:r>
            <a:r>
              <a:rPr lang="en-US" dirty="0" err="1"/>
              <a:t>parallelsim</a:t>
            </a:r>
            <a:r>
              <a:rPr lang="en-US" dirty="0"/>
              <a:t> X</a:t>
            </a:r>
          </a:p>
          <a:p>
            <a:pPr lvl="1"/>
            <a:r>
              <a:rPr lang="en-US" dirty="0"/>
              <a:t>Connection overhead</a:t>
            </a:r>
          </a:p>
          <a:p>
            <a:pPr lvl="2"/>
            <a:r>
              <a:rPr lang="en-US" dirty="0"/>
              <a:t># of connections (𝑐 x 𝑚) is not scalable for adding more ranks</a:t>
            </a:r>
          </a:p>
          <a:p>
            <a:pPr lvl="1"/>
            <a:r>
              <a:rPr lang="en-US" dirty="0"/>
              <a:t>Using cache to reduce memory access is not a good solution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RecNMP</a:t>
            </a:r>
            <a:r>
              <a:rPr lang="en-US" dirty="0">
                <a:sym typeface="Wingdings" panose="05000000000000000000" pitchFamily="2" charset="2"/>
              </a:rPr>
              <a:t>: 128KB rank-level cache adds extra HW overhead but hit rate is ~50%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Comparison with prior solutions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3882" y="1649020"/>
            <a:ext cx="8525798" cy="3122485"/>
            <a:chOff x="402071" y="1698896"/>
            <a:chExt cx="8525798" cy="3122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071" y="1698896"/>
              <a:ext cx="8525798" cy="31224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27565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565" y="3183774"/>
                  <a:ext cx="650244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145047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047" y="3183774"/>
                  <a:ext cx="65024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21187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187" y="3183774"/>
                  <a:ext cx="65024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5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Contribution</a:t>
                </a:r>
              </a:p>
              <a:p>
                <a:pPr lvl="1"/>
                <a:r>
                  <a:rPr lang="en-US" dirty="0"/>
                  <a:t>Reduction tree &amp; few connections</a:t>
                </a:r>
              </a:p>
              <a:p>
                <a:pPr lvl="2"/>
                <a:r>
                  <a:rPr lang="en-US" dirty="0"/>
                  <a:t>Guarantee that all embedding vectors in a query are definitely reduced within the tree at NDP, so only reduced vectors need to be transferred</a:t>
                </a:r>
              </a:p>
              <a:p>
                <a:pPr lvl="2"/>
                <a:r>
                  <a:rPr lang="en-US" dirty="0"/>
                  <a:t>Scalable # of connections: 𝑐 x 𝑚 →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DIMM-level parallelism</a:t>
                </a:r>
              </a:p>
              <a:p>
                <a:pPr lvl="2"/>
                <a:r>
                  <a:rPr lang="en-US" dirty="0"/>
                  <a:t>The performance scales as adding more ranks or increasing batch size</a:t>
                </a:r>
              </a:p>
              <a:p>
                <a:pPr lvl="1"/>
                <a:r>
                  <a:rPr lang="en-US" dirty="0"/>
                  <a:t>Effective memory-access reduction</a:t>
                </a:r>
              </a:p>
              <a:p>
                <a:pPr lvl="2"/>
                <a:r>
                  <a:rPr lang="en-US" dirty="0"/>
                  <a:t>Only the unique memory accesses in a batch</a:t>
                </a:r>
              </a:p>
              <a:p>
                <a:pPr lvl="2"/>
                <a:r>
                  <a:rPr lang="en-US" dirty="0"/>
                  <a:t>No caching mechanism which is less effective (low hit rate)</a:t>
                </a:r>
              </a:p>
              <a:p>
                <a:pPr lvl="1"/>
                <a:r>
                  <a:rPr lang="en-US" dirty="0"/>
                  <a:t>Genericity</a:t>
                </a:r>
              </a:p>
              <a:p>
                <a:pPr lvl="2"/>
                <a:r>
                  <a:rPr lang="en-US" dirty="0"/>
                  <a:t>Applicable to other sparse problems (sparse gathering)</a:t>
                </a:r>
              </a:p>
              <a:p>
                <a:pPr lvl="2"/>
                <a:r>
                  <a:rPr lang="en-US" dirty="0"/>
                  <a:t>e.g., Sparse Matrix-Vector Multiplication (</a:t>
                </a:r>
                <a:r>
                  <a:rPr lang="en-US" dirty="0" err="1"/>
                  <a:t>SpMV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  <a:blipFill>
                <a:blip r:embed="rId3"/>
                <a:stretch>
                  <a:fillRect l="-1013" t="-9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88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97" y="2449391"/>
            <a:ext cx="4068376" cy="3420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Reduction Tree</a:t>
            </a:r>
          </a:p>
          <a:p>
            <a:pPr lvl="1"/>
            <a:r>
              <a:rPr lang="en-US" dirty="0"/>
              <a:t>2 channels, 8 DIMMs / channel, 2 ranks / DIMM</a:t>
            </a:r>
          </a:p>
          <a:p>
            <a:pPr lvl="1"/>
            <a:r>
              <a:rPr lang="en-US" dirty="0"/>
              <a:t>4 DIMM/rank nodes, 1 channel node</a:t>
            </a:r>
          </a:p>
          <a:p>
            <a:pPr lvl="1"/>
            <a:r>
              <a:rPr lang="en-US" dirty="0"/>
              <a:t>7 PEs per DIMM/rank node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27" y="2659062"/>
            <a:ext cx="4476848" cy="3000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4F10D-BE50-3A48-A777-224D256F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98" y="5715001"/>
            <a:ext cx="3679307" cy="9169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1F863C-CDF1-0249-86B3-2DF04FDD609E}"/>
              </a:ext>
            </a:extLst>
          </p:cNvPr>
          <p:cNvSpPr/>
          <p:nvPr/>
        </p:nvSpPr>
        <p:spPr>
          <a:xfrm>
            <a:off x="4684379" y="5949597"/>
            <a:ext cx="4000500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25" lvl="0" indent="-205725" defTabSz="914400">
              <a:spcBef>
                <a:spcPts val="450"/>
              </a:spcBef>
              <a:buClr>
                <a:srgbClr val="AA2B1E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Cache size(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RecNMP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): 128KB</a:t>
            </a:r>
          </a:p>
          <a:p>
            <a:pPr marL="205725" lvl="0" indent="-205725" defTabSz="914400">
              <a:spcBef>
                <a:spcPts val="450"/>
              </a:spcBef>
              <a:buClr>
                <a:srgbClr val="AA2B1E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Buffer size: 129.5KB for B=32 ?</a:t>
            </a:r>
          </a:p>
        </p:txBody>
      </p:sp>
    </p:spTree>
    <p:extLst>
      <p:ext uri="{BB962C8B-B14F-4D97-AF65-F5344CB8AC3E}">
        <p14:creationId xmlns:p14="http://schemas.microsoft.com/office/powerpoint/2010/main" val="78526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Reduction Tree (cont’d)</a:t>
            </a:r>
          </a:p>
          <a:p>
            <a:pPr lvl="1"/>
            <a:r>
              <a:rPr lang="en-US" dirty="0"/>
              <a:t>Indices: concatenation of the index within table and a table number (assumption)</a:t>
            </a:r>
          </a:p>
          <a:p>
            <a:pPr lvl="1"/>
            <a:r>
              <a:rPr lang="en-US" dirty="0"/>
              <a:t>e.g., </a:t>
            </a:r>
            <a:r>
              <a:rPr lang="en-US" b="1" dirty="0"/>
              <a:t>50</a:t>
            </a:r>
            <a:r>
              <a:rPr lang="en-US" dirty="0"/>
              <a:t> = index </a:t>
            </a:r>
            <a:r>
              <a:rPr lang="en-US" b="1" dirty="0"/>
              <a:t>5</a:t>
            </a:r>
            <a:r>
              <a:rPr lang="en-US" dirty="0"/>
              <a:t> from table </a:t>
            </a:r>
            <a:r>
              <a:rPr lang="en-US" b="1" dirty="0"/>
              <a:t>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24551"/>
            <a:ext cx="8767354" cy="37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Reduction Tree (cont’d)</a:t>
            </a:r>
          </a:p>
          <a:p>
            <a:pPr lvl="1"/>
            <a:r>
              <a:rPr lang="en-US" dirty="0"/>
              <a:t>(b): "remaining indices" of queries containing "Inx" (unique set of indices)</a:t>
            </a:r>
          </a:p>
          <a:p>
            <a:pPr lvl="1"/>
            <a:r>
              <a:rPr lang="en-US" dirty="0"/>
              <a:t>e.g., Query a and c have index 11 → queries of headers = a(32, 83, 77) + c(50, 94, 26)</a:t>
            </a:r>
          </a:p>
          <a:p>
            <a:pPr lvl="1"/>
            <a:r>
              <a:rPr lang="en-US" dirty="0"/>
              <a:t>(c): reduce = if there is a query among B[x].queries which is same as A[</a:t>
            </a:r>
            <a:r>
              <a:rPr lang="en-US" dirty="0" err="1"/>
              <a:t>i</a:t>
            </a:r>
            <a:r>
              <a:rPr lang="en-US" dirty="0"/>
              <a:t>].indices, do reducing</a:t>
            </a:r>
          </a:p>
          <a:p>
            <a:pPr lvl="2"/>
            <a:r>
              <a:rPr lang="en-US" dirty="0" err="1"/>
              <a:t>out.indices</a:t>
            </a:r>
            <a:r>
              <a:rPr lang="en-US" dirty="0"/>
              <a:t> = </a:t>
            </a:r>
            <a:r>
              <a:rPr lang="en-US" dirty="0" err="1"/>
              <a:t>concat</a:t>
            </a:r>
            <a:r>
              <a:rPr lang="en-US" dirty="0"/>
              <a:t>(A[</a:t>
            </a:r>
            <a:r>
              <a:rPr lang="en-US" dirty="0" err="1"/>
              <a:t>i</a:t>
            </a:r>
            <a:r>
              <a:rPr lang="en-US" dirty="0"/>
              <a:t>].indices, B[x].indices)</a:t>
            </a:r>
          </a:p>
          <a:p>
            <a:pPr lvl="2"/>
            <a:r>
              <a:rPr lang="en-US" dirty="0" err="1"/>
              <a:t>out.queries</a:t>
            </a:r>
            <a:r>
              <a:rPr lang="en-US" dirty="0"/>
              <a:t> = exclude(B[x].queries, A[</a:t>
            </a:r>
            <a:r>
              <a:rPr lang="en-US" dirty="0" err="1"/>
              <a:t>i</a:t>
            </a:r>
            <a:r>
              <a:rPr lang="en-US" dirty="0"/>
              <a:t>].indices) (= B[x].queries - A[</a:t>
            </a:r>
            <a:r>
              <a:rPr lang="en-US" dirty="0" err="1"/>
              <a:t>i</a:t>
            </a:r>
            <a:r>
              <a:rPr lang="en-US" dirty="0"/>
              <a:t>].indices)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out.indices</a:t>
            </a:r>
            <a:r>
              <a:rPr lang="en-US" dirty="0"/>
              <a:t> = </a:t>
            </a:r>
            <a:r>
              <a:rPr lang="en-US" dirty="0" err="1"/>
              <a:t>concat</a:t>
            </a:r>
            <a:r>
              <a:rPr lang="en-US" dirty="0"/>
              <a:t>(11, 50), </a:t>
            </a:r>
            <a:r>
              <a:rPr lang="en-US" dirty="0" err="1"/>
              <a:t>out.queries</a:t>
            </a:r>
            <a:r>
              <a:rPr lang="en-US" dirty="0"/>
              <a:t> = exclude([11, 94, 26], 11)</a:t>
            </a:r>
          </a:p>
        </p:txBody>
      </p:sp>
    </p:spTree>
    <p:extLst>
      <p:ext uri="{BB962C8B-B14F-4D97-AF65-F5344CB8AC3E}">
        <p14:creationId xmlns:p14="http://schemas.microsoft.com/office/powerpoint/2010/main" val="233246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Recommendation System?</a:t>
            </a:r>
          </a:p>
          <a:p>
            <a:r>
              <a:rPr lang="en-US" dirty="0"/>
              <a:t>Example of Recommendation System: DLRM</a:t>
            </a:r>
          </a:p>
          <a:p>
            <a:r>
              <a:rPr lang="en-US" dirty="0"/>
              <a:t>Bottleneck of Recommendation System: Embedding layer</a:t>
            </a:r>
          </a:p>
          <a:p>
            <a:r>
              <a:rPr lang="en-US" dirty="0"/>
              <a:t>Brief Description of State-of-the-Art Solutions of Embedding</a:t>
            </a:r>
          </a:p>
          <a:p>
            <a:pPr lvl="1"/>
            <a:r>
              <a:rPr lang="en-US" dirty="0"/>
              <a:t>Compositional embedding</a:t>
            </a:r>
          </a:p>
          <a:p>
            <a:pPr lvl="1"/>
            <a:r>
              <a:rPr lang="en-US" dirty="0"/>
              <a:t>Tensor Casting</a:t>
            </a:r>
          </a:p>
          <a:p>
            <a:r>
              <a:rPr lang="en-US" dirty="0"/>
              <a:t>FAFNIR</a:t>
            </a:r>
          </a:p>
          <a:p>
            <a:pPr lvl="1"/>
            <a:r>
              <a:rPr lang="en-US" dirty="0"/>
              <a:t>Challenges of prior solutions</a:t>
            </a:r>
          </a:p>
          <a:p>
            <a:pPr lvl="1"/>
            <a:r>
              <a:rPr lang="en-US" dirty="0"/>
              <a:t>Comparison with prior solutions</a:t>
            </a:r>
          </a:p>
          <a:p>
            <a:pPr lvl="1"/>
            <a:r>
              <a:rPr lang="en-US" dirty="0"/>
              <a:t>Contributions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Question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7344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Effective memory-access reduction</a:t>
            </a:r>
          </a:p>
          <a:p>
            <a:pPr lvl="1"/>
            <a:r>
              <a:rPr lang="en-US" dirty="0"/>
              <a:t>Only the unique memory accesses in a batch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1C32B-08D9-FF4D-BCB3-75D2BBA3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67" y="2164080"/>
            <a:ext cx="6327866" cy="22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46" y="2925276"/>
            <a:ext cx="4801908" cy="1370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Genericity</a:t>
            </a:r>
          </a:p>
          <a:p>
            <a:pPr lvl="1"/>
            <a:r>
              <a:rPr lang="en-US" dirty="0"/>
              <a:t>Applicable to other sparse problems (sparse gathering)</a:t>
            </a:r>
          </a:p>
          <a:p>
            <a:pPr lvl="1"/>
            <a:r>
              <a:rPr lang="en-US" dirty="0" err="1"/>
              <a:t>SpMV</a:t>
            </a:r>
            <a:endParaRPr lang="en-US" dirty="0"/>
          </a:p>
          <a:p>
            <a:pPr lvl="2"/>
            <a:r>
              <a:rPr lang="en-US" dirty="0"/>
              <a:t>Main difference: embedding - vectors → one vector, </a:t>
            </a:r>
            <a:r>
              <a:rPr lang="en-US" dirty="0" err="1"/>
              <a:t>SpMV</a:t>
            </a:r>
            <a:r>
              <a:rPr lang="en-US" dirty="0"/>
              <a:t> – vector → element</a:t>
            </a:r>
          </a:p>
          <a:p>
            <a:pPr lvl="2"/>
            <a:r>
              <a:rPr lang="en-US" dirty="0"/>
              <a:t>Vectorization: gathering non-zero elements in sparse matrix as continuous vectors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89" y="4332151"/>
            <a:ext cx="4493623" cy="18368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12" y="4404513"/>
            <a:ext cx="4064724" cy="16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Experimental setup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Sparse matrices</a:t>
            </a:r>
          </a:p>
          <a:p>
            <a:pPr lvl="2"/>
            <a:r>
              <a:rPr lang="en-US" dirty="0"/>
              <a:t>Six from the scientific domain</a:t>
            </a:r>
          </a:p>
          <a:p>
            <a:pPr lvl="2"/>
            <a:r>
              <a:rPr lang="en-US" dirty="0"/>
              <a:t>Six graphs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8" y="1996167"/>
            <a:ext cx="6597696" cy="1985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80" y="4131725"/>
            <a:ext cx="3696516" cy="2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5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Scalability according to batch size &amp; # of ranks</a:t>
            </a:r>
          </a:p>
          <a:p>
            <a:pPr lvl="2"/>
            <a:r>
              <a:rPr lang="en-US" dirty="0"/>
              <a:t>(a): </a:t>
            </a:r>
            <a:r>
              <a:rPr lang="en-US" dirty="0" err="1"/>
              <a:t>RecNMP</a:t>
            </a:r>
            <a:r>
              <a:rPr lang="en-US" dirty="0"/>
              <a:t>, (b): Fafnir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64" y="2353627"/>
            <a:ext cx="6981825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B8618-6E6B-1042-855F-C4607494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90" y="4382452"/>
            <a:ext cx="3889419" cy="21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2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 err="1"/>
              <a:t>SpMV</a:t>
            </a:r>
            <a:r>
              <a:rPr lang="en-US" dirty="0"/>
              <a:t>: Speedup over baseline (Two-Step algorithm)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3D2F3-5BB8-F147-A068-C390323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397" y="2444520"/>
            <a:ext cx="5699760" cy="23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5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562601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Resource utilization &amp; Power consumption</a:t>
            </a:r>
          </a:p>
          <a:p>
            <a:pPr lvl="2"/>
            <a:r>
              <a:rPr lang="en-US" dirty="0"/>
              <a:t>FPGA utilization: LUT – ~5%, LUTRAM – ~0.15%, FF – ~1%, BRAM – ~13%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45736" lvl="2" indent="0">
              <a:buNone/>
            </a:pPr>
            <a:endParaRPr lang="en-US" dirty="0"/>
          </a:p>
          <a:p>
            <a:pPr marL="445736" lvl="2" indent="0">
              <a:buNone/>
            </a:pPr>
            <a:endParaRPr lang="en-US" dirty="0"/>
          </a:p>
          <a:p>
            <a:pPr lvl="2"/>
            <a:r>
              <a:rPr lang="en-US" dirty="0"/>
              <a:t>Power consumption (FPGA)</a:t>
            </a:r>
          </a:p>
          <a:p>
            <a:pPr lvl="3"/>
            <a:r>
              <a:rPr lang="en-US" dirty="0"/>
              <a:t>Fafnir: DIMM/rank nodes - 0.23mW, channel node – 0.18W (in total, FPGA)</a:t>
            </a:r>
          </a:p>
          <a:p>
            <a:pPr lvl="3"/>
            <a:r>
              <a:rPr lang="en-US" altLang="ko-KR" dirty="0"/>
              <a:t>Uniform</a:t>
            </a:r>
            <a:r>
              <a:rPr lang="ko-KR" altLang="en-US" dirty="0"/>
              <a:t> </a:t>
            </a:r>
            <a:r>
              <a:rPr lang="en-US" altLang="ko-KR" dirty="0"/>
              <a:t>distribution,</a:t>
            </a:r>
            <a:r>
              <a:rPr lang="ko-KR" altLang="en-US" dirty="0"/>
              <a:t> </a:t>
            </a:r>
            <a:r>
              <a:rPr lang="en-US" altLang="ko-KR" dirty="0"/>
              <a:t>no hot spot (ASIC)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1A2FB-E7A1-C340-885C-B9E58170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425" y="2290912"/>
            <a:ext cx="4589145" cy="1367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3DACB-AA49-E14E-83F0-C76A0DDD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050" y="4483360"/>
            <a:ext cx="3903896" cy="20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Evaluation</a:t>
                </a:r>
              </a:p>
              <a:p>
                <a:pPr lvl="1"/>
                <a:r>
                  <a:rPr lang="en-US" dirty="0"/>
                  <a:t>Power consumption &amp; Area overhead</a:t>
                </a:r>
              </a:p>
              <a:p>
                <a:pPr lvl="2"/>
                <a:r>
                  <a:rPr lang="en-US" dirty="0"/>
                  <a:t>Power consumption (ASIC)</a:t>
                </a:r>
              </a:p>
              <a:p>
                <a:pPr lvl="3"/>
                <a:r>
                  <a:rPr lang="en-US" dirty="0"/>
                  <a:t>PE: 10.82mW, DIMM/rank node: 23.82mW, Channel node: 16.37mW</a:t>
                </a:r>
              </a:p>
              <a:p>
                <a:pPr lvl="3"/>
                <a:r>
                  <a:rPr lang="en-US" dirty="0"/>
                  <a:t>Fafnir: 111.65mW &lt;&lt; one DDR4 DIMM: 13W </a:t>
                </a:r>
              </a:p>
              <a:p>
                <a:pPr lvl="2"/>
                <a:r>
                  <a:rPr lang="en-US" dirty="0"/>
                  <a:t>Area overhead</a:t>
                </a:r>
              </a:p>
              <a:p>
                <a:pPr lvl="3"/>
                <a:r>
                  <a:rPr lang="en-US" dirty="0"/>
                  <a:t>Benefit of embedding PEs into one chip (instead of distributing across DIMMs)</a:t>
                </a:r>
              </a:p>
              <a:p>
                <a:pPr lvl="3"/>
                <a:r>
                  <a:rPr lang="en-US" dirty="0"/>
                  <a:t>0.282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&lt; 0.077 * 7 = 0.539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Total area comparison: 0.282 * 4 + 0.121 = 1.249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&lt; 8.64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RecNMP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  <a:blipFill>
                <a:blip r:embed="rId3"/>
                <a:stretch>
                  <a:fillRect l="-1013" t="-9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88C91D-59FD-A040-9704-B982B4A8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05" y="3983170"/>
            <a:ext cx="6320790" cy="22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2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FAFNIR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altLang="ko-KR" dirty="0"/>
              <a:t>Questions</a:t>
            </a:r>
            <a:endParaRPr lang="en-US" dirty="0"/>
          </a:p>
          <a:p>
            <a:pPr lvl="1"/>
            <a:r>
              <a:rPr lang="en-US" dirty="0"/>
              <a:t>How to apply Fafnir to weighted embedding lookup?</a:t>
            </a:r>
          </a:p>
          <a:p>
            <a:pPr lvl="2"/>
            <a:r>
              <a:rPr lang="en-US" dirty="0"/>
              <a:t>Even if the embedding vector is shared by queries, the weight of the vector would be different</a:t>
            </a:r>
          </a:p>
          <a:p>
            <a:pPr lvl="2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/>
              <a:t>nn.EmbeddingBag</a:t>
            </a:r>
            <a:r>
              <a:rPr lang="en-US" dirty="0"/>
              <a:t> – compute sum (or other operations) of ‘bags’ of embeddings with no intermediate embeddings (abstraction)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Code from DLRM: </a:t>
            </a:r>
            <a:r>
              <a:rPr lang="en-US" dirty="0" err="1"/>
              <a:t>nn.EmbeddingBag</a:t>
            </a:r>
            <a:r>
              <a:rPr lang="en-US" dirty="0"/>
              <a:t> instantiation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334F6-B377-5846-B203-A3BAB3D9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3078249"/>
            <a:ext cx="5596890" cy="98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9F992-4679-9641-8F79-507AC25A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4201382"/>
            <a:ext cx="5718810" cy="96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B312E-5A89-E547-AD25-0B2F76BC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420" y="5684980"/>
            <a:ext cx="3505201" cy="891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ACDE0-6322-A743-9E85-1FEAB97FD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38" y="5783575"/>
            <a:ext cx="3838362" cy="5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Recommendation system is a hot topic in system/ML groups</a:t>
            </a:r>
          </a:p>
          <a:p>
            <a:endParaRPr lang="en-US" dirty="0"/>
          </a:p>
          <a:p>
            <a:r>
              <a:rPr lang="en-US" dirty="0"/>
              <a:t>Embedding lookup is the main bottleneck which is memory- intensive operation compared to DNN/RNN which are compute-intensive</a:t>
            </a:r>
          </a:p>
          <a:p>
            <a:endParaRPr lang="en-US" dirty="0"/>
          </a:p>
          <a:p>
            <a:r>
              <a:rPr lang="en-US" dirty="0"/>
              <a:t>FAFNIR is the one of architectural solutions which utilizes a reduction tree</a:t>
            </a:r>
          </a:p>
          <a:p>
            <a:pPr lvl="1"/>
            <a:r>
              <a:rPr lang="en-US" dirty="0"/>
              <a:t>Unique memory access</a:t>
            </a:r>
          </a:p>
          <a:p>
            <a:pPr lvl="1"/>
            <a:r>
              <a:rPr lang="en-US" dirty="0"/>
              <a:t>Scalable memory interconnection</a:t>
            </a:r>
          </a:p>
          <a:p>
            <a:pPr lvl="1"/>
            <a:r>
              <a:rPr lang="en-US" dirty="0"/>
              <a:t>Genericity</a:t>
            </a:r>
          </a:p>
        </p:txBody>
      </p:sp>
    </p:spTree>
    <p:extLst>
      <p:ext uri="{BB962C8B-B14F-4D97-AF65-F5344CB8AC3E}">
        <p14:creationId xmlns:p14="http://schemas.microsoft.com/office/powerpoint/2010/main" val="397952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Recommendation System?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Goal: Predict the "rating" or "preference" a user would give to an item</a:t>
            </a:r>
          </a:p>
          <a:p>
            <a:r>
              <a:rPr lang="en-US" dirty="0"/>
              <a:t>Example: YouTube, Netflix recommendation system, Facebook DLRM</a:t>
            </a:r>
            <a:endParaRPr lang="en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5" y="3080658"/>
            <a:ext cx="5034629" cy="30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1244"/>
          <a:stretch/>
        </p:blipFill>
        <p:spPr>
          <a:xfrm>
            <a:off x="980169" y="4340744"/>
            <a:ext cx="1820501" cy="2288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41" y="4416944"/>
            <a:ext cx="4167588" cy="2136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Recommendation System?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  <a:p>
            <a:pPr lvl="1"/>
            <a:r>
              <a:rPr lang="en-US" dirty="0"/>
              <a:t>If someone</a:t>
            </a:r>
            <a:r>
              <a:rPr lang="ko-KR" altLang="en-US" dirty="0"/>
              <a:t> </a:t>
            </a:r>
            <a:r>
              <a:rPr lang="en-US" altLang="ko-KR" dirty="0"/>
              <a:t>similar</a:t>
            </a:r>
            <a:r>
              <a:rPr lang="en-US" dirty="0"/>
              <a:t> to you likes this item, you are likely to prefer the item either.</a:t>
            </a:r>
          </a:p>
          <a:p>
            <a:r>
              <a:rPr lang="en-US" dirty="0"/>
              <a:t>Matrix factorization</a:t>
            </a:r>
          </a:p>
          <a:p>
            <a:pPr lvl="1"/>
            <a:r>
              <a:rPr lang="en-US" dirty="0"/>
              <a:t>“Factorize” a user-item matrix into user &amp; item embedding vectors</a:t>
            </a:r>
            <a:r>
              <a:rPr lang="ko-KR" altLang="en-US" dirty="0"/>
              <a:t> </a:t>
            </a:r>
            <a:r>
              <a:rPr lang="en-US" dirty="0"/>
              <a:t>(=latent factors)</a:t>
            </a:r>
          </a:p>
          <a:p>
            <a:pPr lvl="1"/>
            <a:r>
              <a:rPr lang="en-US" dirty="0"/>
              <a:t>Good for “sparse” data (lack of data)</a:t>
            </a:r>
          </a:p>
          <a:p>
            <a:pPr lvl="1"/>
            <a:r>
              <a:rPr lang="en-US" dirty="0"/>
              <a:t>One of the methods of matrix factorization is SVD (singular value decomposition), but not good for sparse user-item matrix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2019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Recommendation System: DLRM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9075420" cy="5181600"/>
          </a:xfrm>
        </p:spPr>
        <p:txBody>
          <a:bodyPr/>
          <a:lstStyle/>
          <a:p>
            <a:r>
              <a:rPr lang="en-US" dirty="0"/>
              <a:t>DLRM = Deep Learning Recommendation System (Facebook)</a:t>
            </a:r>
          </a:p>
          <a:p>
            <a:r>
              <a:rPr lang="en-US" dirty="0"/>
              <a:t>Sparse feature (categorical data) → Embedding layer</a:t>
            </a:r>
          </a:p>
          <a:p>
            <a:pPr lvl="1"/>
            <a:r>
              <a:rPr lang="en-US" dirty="0"/>
              <a:t>e.g., watch history, location (country)</a:t>
            </a:r>
          </a:p>
          <a:p>
            <a:r>
              <a:rPr lang="en-US" dirty="0"/>
              <a:t>Dense feature (continuous data) → MLP (Multilayer Perceptron)</a:t>
            </a:r>
          </a:p>
          <a:p>
            <a:pPr lvl="1"/>
            <a:r>
              <a:rPr lang="en-US" dirty="0"/>
              <a:t>e.g., watch time, time since last watch</a:t>
            </a:r>
          </a:p>
          <a:p>
            <a:endParaRPr lang="en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00" y="3239149"/>
            <a:ext cx="7377793" cy="33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9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088" y="4499724"/>
            <a:ext cx="5645332" cy="2005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610600" cy="5362303"/>
          </a:xfrm>
        </p:spPr>
        <p:txBody>
          <a:bodyPr>
            <a:normAutofit/>
          </a:bodyPr>
          <a:lstStyle/>
          <a:p>
            <a:r>
              <a:rPr lang="en-US" dirty="0"/>
              <a:t>One-hot encoding</a:t>
            </a:r>
          </a:p>
          <a:p>
            <a:pPr lvl="1"/>
            <a:r>
              <a:rPr lang="en-US" dirty="0"/>
              <a:t>One categorical data can be represented as one-hot vector</a:t>
            </a:r>
          </a:p>
          <a:p>
            <a:pPr lvl="1"/>
            <a:r>
              <a:rPr lang="en-US" dirty="0"/>
              <a:t>This is not a semantic feature</a:t>
            </a:r>
          </a:p>
          <a:p>
            <a:pPr lvl="1"/>
            <a:r>
              <a:rPr lang="en-US" dirty="0"/>
              <a:t>To use meaningful data for ML, one-hot vector should be converted to the feature which has its own characteristics</a:t>
            </a:r>
          </a:p>
          <a:p>
            <a:r>
              <a:rPr lang="en-US" dirty="0"/>
              <a:t>Embedding vector (latent factor)</a:t>
            </a:r>
          </a:p>
          <a:p>
            <a:pPr lvl="1"/>
            <a:r>
              <a:rPr lang="en-US" dirty="0"/>
              <a:t>Semantic feature representing categorical data mapped to latent factor space</a:t>
            </a:r>
          </a:p>
          <a:p>
            <a:pPr lvl="1"/>
            <a:r>
              <a:rPr lang="en-US" dirty="0"/>
              <a:t>The distance of two vectors in the latent factor space means the similarity of two features</a:t>
            </a:r>
          </a:p>
          <a:p>
            <a:pPr lvl="1"/>
            <a:r>
              <a:rPr lang="en-US" dirty="0"/>
              <a:t>e.g., King – Queen</a:t>
            </a:r>
          </a:p>
          <a:p>
            <a:pPr marL="205725" lvl="1" indent="0">
              <a:buNone/>
            </a:pPr>
            <a:r>
              <a:rPr lang="en-US" dirty="0"/>
              <a:t>        = Man – Woman</a:t>
            </a:r>
          </a:p>
        </p:txBody>
      </p:sp>
    </p:spTree>
    <p:extLst>
      <p:ext uri="{BB962C8B-B14F-4D97-AF65-F5344CB8AC3E}">
        <p14:creationId xmlns:p14="http://schemas.microsoft.com/office/powerpoint/2010/main" val="376154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610600" cy="5362303"/>
          </a:xfrm>
        </p:spPr>
        <p:txBody>
          <a:bodyPr>
            <a:normAutofit/>
          </a:bodyPr>
          <a:lstStyle/>
          <a:p>
            <a:r>
              <a:rPr lang="en-US" dirty="0"/>
              <a:t>Problems of embedding layer: Memory intensive operation</a:t>
            </a:r>
          </a:p>
          <a:p>
            <a:pPr lvl="1"/>
            <a:r>
              <a:rPr lang="en-US" dirty="0"/>
              <a:t>Require high memory capacity</a:t>
            </a:r>
          </a:p>
          <a:p>
            <a:pPr lvl="2"/>
            <a:r>
              <a:rPr lang="en-US" dirty="0"/>
              <a:t>Tens of MBs to several GBs</a:t>
            </a:r>
          </a:p>
          <a:p>
            <a:pPr lvl="2"/>
            <a:r>
              <a:rPr lang="en-US" dirty="0"/>
              <a:t>The number of embedding tables varies from 4 to 40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Irregular memory accesses</a:t>
            </a:r>
          </a:p>
          <a:p>
            <a:pPr lvl="2"/>
            <a:r>
              <a:rPr lang="en-US" dirty="0"/>
              <a:t>Low cache hit rate</a:t>
            </a:r>
          </a:p>
          <a:p>
            <a:pPr lvl="3"/>
            <a:r>
              <a:rPr lang="en-US" dirty="0"/>
              <a:t>On an Intel Broadwell server present in production data centers, this results in a high LLC cache miss rate. </a:t>
            </a:r>
          </a:p>
          <a:p>
            <a:pPr lvl="3"/>
            <a:r>
              <a:rPr lang="en-US" dirty="0"/>
              <a:t>LLC cache miss rate of 8 MPKI (in production-scale recommendation model) compared to 0.5 MPKI, 0.2 MPKI, and 0.06 MPKI in an RNN, FC, and CNN layers </a:t>
            </a:r>
          </a:p>
          <a:p>
            <a:pPr lvl="3"/>
            <a:r>
              <a:rPr lang="en-US" dirty="0"/>
              <a:t>It result in TLB miss handling cost and prefetching pollution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Low memory bandwidth utilization</a:t>
            </a:r>
          </a:p>
          <a:p>
            <a:pPr lvl="2"/>
            <a:r>
              <a:rPr lang="en-US" dirty="0"/>
              <a:t>Prior solutions for embedding layer problem do not fully utilize the memory bandwidth</a:t>
            </a:r>
          </a:p>
        </p:txBody>
      </p:sp>
    </p:spTree>
    <p:extLst>
      <p:ext uri="{BB962C8B-B14F-4D97-AF65-F5344CB8AC3E}">
        <p14:creationId xmlns:p14="http://schemas.microsoft.com/office/powerpoint/2010/main" val="15081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758646" cy="838200"/>
          </a:xfrm>
        </p:spPr>
        <p:txBody>
          <a:bodyPr>
            <a:normAutofit/>
          </a:bodyPr>
          <a:lstStyle/>
          <a:p>
            <a:r>
              <a:rPr lang="en-US" sz="2400" dirty="0"/>
              <a:t>Bottleneck of Recommendation System: Embedding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SparseLengthsSum</a:t>
            </a:r>
            <a:r>
              <a:rPr lang="en-US" dirty="0"/>
              <a:t>(SLS) is embedding operator in Caffe2</a:t>
            </a:r>
          </a:p>
          <a:p>
            <a:r>
              <a:rPr lang="en-US" dirty="0"/>
              <a:t>RM1, 2 are two representative recommendation models in Facebook’s production datacenter</a:t>
            </a:r>
          </a:p>
          <a:p>
            <a:pPr lvl="1"/>
            <a:r>
              <a:rPr lang="en-US" dirty="0"/>
              <a:t>RM1 is a comparatively smaller model with few embedding tables; RM2 has tens of embedding tables</a:t>
            </a:r>
          </a:p>
          <a:p>
            <a:pPr lvl="1"/>
            <a:r>
              <a:rPr lang="en-US" dirty="0"/>
              <a:t>Reference: The Architectural Implications of Facebook's DNN-Based Personalized Recommendation (HPCA ’20) </a:t>
            </a:r>
          </a:p>
          <a:p>
            <a:r>
              <a:rPr lang="en-US" dirty="0"/>
              <a:t>Operator latency: SLS(embedding layer) &gt; FC &gt; Others</a:t>
            </a:r>
            <a:endParaRPr lang="en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55" y="4468509"/>
            <a:ext cx="4098745" cy="15454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58379"/>
            <a:ext cx="4371703" cy="14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6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Memory-Intensive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610600" cy="5362303"/>
          </a:xfrm>
        </p:spPr>
        <p:txBody>
          <a:bodyPr>
            <a:normAutofit/>
          </a:bodyPr>
          <a:lstStyle/>
          <a:p>
            <a:r>
              <a:rPr lang="en-US" dirty="0"/>
              <a:t>Compositional embedding</a:t>
            </a:r>
          </a:p>
          <a:p>
            <a:pPr lvl="1"/>
            <a:r>
              <a:rPr lang="en-US" dirty="0"/>
              <a:t>Reduce the size of embedding table</a:t>
            </a:r>
          </a:p>
          <a:p>
            <a:pPr lvl="1"/>
            <a:r>
              <a:rPr lang="en-US" dirty="0"/>
              <a:t>Operation-based: concatenation, addition, element-wise multiplication</a:t>
            </a:r>
          </a:p>
          <a:p>
            <a:pPr lvl="1"/>
            <a:r>
              <a:rPr lang="en-US" dirty="0"/>
              <a:t>Path-based: linear function, MLP</a:t>
            </a:r>
          </a:p>
          <a:p>
            <a:pPr lvl="1"/>
            <a:r>
              <a:rPr lang="en-US" dirty="0"/>
              <a:t>Partition</a:t>
            </a:r>
          </a:p>
          <a:p>
            <a:pPr lvl="2"/>
            <a:r>
              <a:rPr lang="en-US" dirty="0"/>
              <a:t>Quotient-Remainder complementary partitions</a:t>
            </a:r>
          </a:p>
          <a:p>
            <a:pPr lvl="2"/>
            <a:r>
              <a:rPr lang="en-US" dirty="0"/>
              <a:t>Generalized Quotient-Remainder complementary partitions</a:t>
            </a:r>
          </a:p>
          <a:p>
            <a:pPr lvl="2"/>
            <a:r>
              <a:rPr lang="en-US" dirty="0"/>
              <a:t>Chinese remainder partitions</a:t>
            </a:r>
          </a:p>
          <a:p>
            <a:pPr lvl="2"/>
            <a:r>
              <a:rPr lang="en-US" dirty="0"/>
              <a:t>Naïve partition</a:t>
            </a:r>
            <a:endParaRPr lang="en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2" y="4276451"/>
            <a:ext cx="2667000" cy="2381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95" y="4314551"/>
            <a:ext cx="2686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parch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ustom 3">
      <a:majorFont>
        <a:latin typeface="Tahoma"/>
        <a:ea typeface="돋움"/>
        <a:cs typeface=""/>
      </a:majorFont>
      <a:minorFont>
        <a:latin typeface="Tahoma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arch" id="{0B585A9E-B362-46C0-84B3-7D4DB2710985}" vid="{B2D5F7BE-D74C-4FFA-856E-A3E60104E9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69218</TotalTime>
  <Words>1562</Words>
  <Application>Microsoft Macintosh PowerPoint</Application>
  <PresentationFormat>On-screen Show (4:3)</PresentationFormat>
  <Paragraphs>256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Tahoma</vt:lpstr>
      <vt:lpstr>Wingdings</vt:lpstr>
      <vt:lpstr>Wingdings 3</vt:lpstr>
      <vt:lpstr>hparch</vt:lpstr>
      <vt:lpstr>FAFNIR:  Accelerating Sparse Gathering by Using Efficient Near-Memory Intelligent Reduction</vt:lpstr>
      <vt:lpstr>Table of Contents</vt:lpstr>
      <vt:lpstr>What is Recommendation System?</vt:lpstr>
      <vt:lpstr>What is Recommendation System?</vt:lpstr>
      <vt:lpstr>Example of Recommendation System: DLRM</vt:lpstr>
      <vt:lpstr>Embedding Table</vt:lpstr>
      <vt:lpstr>Embedding Table</vt:lpstr>
      <vt:lpstr>Bottleneck of Recommendation System: Embedding layer</vt:lpstr>
      <vt:lpstr>Solutions of Memory-Intensive Embedding</vt:lpstr>
      <vt:lpstr>Solutions of Memory-Intensive Embedding</vt:lpstr>
      <vt:lpstr>Solutions of Memory-Intensive Embedding (cont’d)</vt:lpstr>
      <vt:lpstr>Solutions of Memory-Intensive Embedding (cont’d)</vt:lpstr>
      <vt:lpstr>Solutions of Memory-Intensive Embedding (cont’d)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Transparent Management of Stacked Memory as Part-of-Memory</dc:title>
  <dc:creator>Jaewoong Sim</dc:creator>
  <cp:lastModifiedBy>이준서</cp:lastModifiedBy>
  <cp:revision>2112</cp:revision>
  <cp:lastPrinted>2014-12-09T18:12:05Z</cp:lastPrinted>
  <dcterms:created xsi:type="dcterms:W3CDTF">2014-12-01T21:07:44Z</dcterms:created>
  <dcterms:modified xsi:type="dcterms:W3CDTF">2021-08-05T16:40:01Z</dcterms:modified>
</cp:coreProperties>
</file>